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1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0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3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0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4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1D14-F370-4F98-8806-8F0656200493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1B0B-F040-4F38-A656-2B1AC294D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3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4824536" cy="1470025"/>
          </a:xfrm>
        </p:spPr>
        <p:txBody>
          <a:bodyPr/>
          <a:lstStyle/>
          <a:p>
            <a:r>
              <a:rPr lang="en-US" dirty="0" smtClean="0"/>
              <a:t>The Company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Adept-Les</a:t>
            </a:r>
            <a:r>
              <a:rPr lang="ru-RU" dirty="0" smtClean="0"/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адепт лес\адепт лес\Logo без ц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83717" cy="158764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7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Company information</a:t>
            </a:r>
            <a:r>
              <a:rPr lang="ru-RU" dirty="0"/>
              <a:t/>
            </a:r>
            <a:br>
              <a:rPr lang="ru-RU" dirty="0"/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79468"/>
            <a:ext cx="8424936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/>
              <a:t>Field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 smtClean="0"/>
              <a:t>activity</a:t>
            </a:r>
            <a:r>
              <a:rPr lang="ru-RU" sz="2000" dirty="0" smtClean="0"/>
              <a:t>: </a:t>
            </a:r>
            <a:r>
              <a:rPr lang="en-US" dirty="0" smtClean="0"/>
              <a:t>In 2008, the Company opened a glued laminated timber production workshop and purchased notching machines.</a:t>
            </a:r>
            <a:endParaRPr 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Number of </a:t>
            </a:r>
            <a:r>
              <a:rPr lang="ru-RU" sz="2000" dirty="0" err="1" smtClean="0"/>
              <a:t>years</a:t>
            </a:r>
            <a:r>
              <a:rPr lang="ru-RU" sz="2000" dirty="0" smtClean="0"/>
              <a:t> </a:t>
            </a:r>
            <a:r>
              <a:rPr lang="ru-RU" sz="2000" dirty="0" err="1"/>
              <a:t>on</a:t>
            </a:r>
            <a:r>
              <a:rPr lang="ru-RU" sz="2000" dirty="0"/>
              <a:t> the </a:t>
            </a:r>
            <a:r>
              <a:rPr lang="ru-RU" sz="2000" dirty="0" err="1" smtClean="0"/>
              <a:t>market</a:t>
            </a:r>
            <a:r>
              <a:rPr lang="ru-RU" sz="2000" dirty="0" smtClean="0"/>
              <a:t>, </a:t>
            </a:r>
            <a:r>
              <a:rPr lang="en-US" sz="2000" dirty="0" smtClean="0"/>
              <a:t>date of the company establishment</a:t>
            </a:r>
            <a:r>
              <a:rPr lang="ru-RU" sz="2000" dirty="0" smtClean="0"/>
              <a:t>: </a:t>
            </a:r>
            <a:r>
              <a:rPr lang="en-US" sz="2000" dirty="0" smtClean="0"/>
              <a:t>The Company "Adept-Les" was founded in 1995. </a:t>
            </a:r>
            <a:endParaRPr lang="ru-RU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/>
              <a:t>Company</a:t>
            </a:r>
            <a:r>
              <a:rPr lang="ru-RU" sz="2000" dirty="0"/>
              <a:t> </a:t>
            </a:r>
            <a:r>
              <a:rPr lang="ru-RU" sz="2000" dirty="0" err="1" smtClean="0"/>
              <a:t>turnover</a:t>
            </a:r>
            <a:r>
              <a:rPr lang="ru-RU" sz="2000" dirty="0" smtClean="0"/>
              <a:t>: </a:t>
            </a:r>
            <a:r>
              <a:rPr lang="en-US" sz="2000" dirty="0" smtClean="0"/>
              <a:t>2,000,000 Euros</a:t>
            </a:r>
            <a:endParaRPr 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Location of</a:t>
            </a:r>
            <a:r>
              <a:rPr lang="ru-RU" sz="2000" dirty="0" smtClean="0"/>
              <a:t>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 smtClean="0"/>
              <a:t>head</a:t>
            </a:r>
            <a:r>
              <a:rPr lang="ru-RU" sz="2000" dirty="0" smtClean="0"/>
              <a:t> </a:t>
            </a:r>
            <a:r>
              <a:rPr lang="ru-RU" sz="2000" dirty="0" err="1" smtClean="0"/>
              <a:t>office</a:t>
            </a:r>
            <a:r>
              <a:rPr lang="ru-RU" sz="2000" dirty="0" smtClean="0"/>
              <a:t> </a:t>
            </a:r>
            <a:r>
              <a:rPr lang="en-US" sz="2000" dirty="0" smtClean="0"/>
              <a:t>and of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 smtClean="0"/>
              <a:t>production</a:t>
            </a:r>
            <a:r>
              <a:rPr lang="ru-RU" sz="2000" dirty="0" smtClean="0"/>
              <a:t> </a:t>
            </a:r>
            <a:r>
              <a:rPr lang="ru-RU" sz="2000" dirty="0" err="1" smtClean="0"/>
              <a:t>facilities</a:t>
            </a:r>
            <a:r>
              <a:rPr lang="en-US" sz="2000" dirty="0" smtClean="0"/>
              <a:t> </a:t>
            </a:r>
            <a:r>
              <a:rPr lang="ru-RU" sz="2000" dirty="0" smtClean="0"/>
              <a:t>: </a:t>
            </a:r>
            <a:r>
              <a:rPr lang="en-US" sz="2000" dirty="0" smtClean="0"/>
              <a:t>Russia</a:t>
            </a:r>
            <a:r>
              <a:rPr lang="ru-RU" sz="2000" dirty="0" smtClean="0"/>
              <a:t>, </a:t>
            </a:r>
            <a:r>
              <a:rPr lang="en-US" dirty="0" err="1" smtClean="0"/>
              <a:t>Veliky</a:t>
            </a:r>
            <a:r>
              <a:rPr lang="en-US" dirty="0" smtClean="0"/>
              <a:t> Novgorod</a:t>
            </a:r>
            <a:endParaRPr lang="en-US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/>
              <a:t>Export</a:t>
            </a:r>
            <a:r>
              <a:rPr lang="ru-RU" sz="2000" dirty="0" smtClean="0"/>
              <a:t> </a:t>
            </a:r>
            <a:r>
              <a:rPr lang="ru-RU" sz="2000" dirty="0" err="1"/>
              <a:t>share</a:t>
            </a:r>
            <a:r>
              <a:rPr lang="ru-RU" sz="2000" dirty="0"/>
              <a:t>, </a:t>
            </a:r>
            <a:r>
              <a:rPr lang="ru-RU" sz="2000" dirty="0" err="1"/>
              <a:t>export</a:t>
            </a:r>
            <a:r>
              <a:rPr lang="ru-RU" sz="2000" dirty="0"/>
              <a:t> </a:t>
            </a:r>
            <a:r>
              <a:rPr lang="ru-RU" sz="2000" dirty="0" err="1" smtClean="0"/>
              <a:t>country</a:t>
            </a:r>
            <a:r>
              <a:rPr lang="ru-RU" sz="2000" dirty="0" smtClean="0"/>
              <a:t>: 3%, </a:t>
            </a:r>
            <a:r>
              <a:rPr lang="en-US" sz="2000" dirty="0" smtClean="0"/>
              <a:t>Germany</a:t>
            </a:r>
            <a:r>
              <a:rPr lang="ru-RU" sz="2000" dirty="0" smtClean="0"/>
              <a:t>, </a:t>
            </a:r>
            <a:r>
              <a:rPr lang="en-US" sz="2000" dirty="0" smtClean="0"/>
              <a:t>France</a:t>
            </a:r>
            <a:r>
              <a:rPr lang="ru-RU" sz="2000" dirty="0" smtClean="0"/>
              <a:t>.</a:t>
            </a:r>
            <a:endParaRPr 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Products</a:t>
            </a:r>
            <a:r>
              <a:rPr lang="ru-RU" dirty="0"/>
              <a:t/>
            </a:r>
            <a:br>
              <a:rPr lang="ru-RU" dirty="0"/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544616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The Company's products can be divided into three categories:</a:t>
            </a:r>
            <a:endParaRPr lang="ru-RU" sz="1700" dirty="0" smtClean="0"/>
          </a:p>
          <a:p>
            <a:r>
              <a:rPr lang="en-US" sz="1700" dirty="0" smtClean="0"/>
              <a:t>1. Lumber using which Adept-Les builds the houses</a:t>
            </a:r>
            <a:endParaRPr lang="ru-RU" sz="1700" dirty="0" smtClean="0"/>
          </a:p>
          <a:p>
            <a:r>
              <a:rPr lang="ru-RU" sz="1700" dirty="0" smtClean="0"/>
              <a:t> </a:t>
            </a:r>
            <a:r>
              <a:rPr lang="en-US" sz="1700" dirty="0" smtClean="0"/>
              <a:t>2. “Housing kits” designed for permanent use, custom-tailored.</a:t>
            </a:r>
            <a:endParaRPr lang="ru-RU" sz="1700" dirty="0" smtClean="0"/>
          </a:p>
          <a:p>
            <a:r>
              <a:rPr lang="en-US" sz="1700" dirty="0" smtClean="0"/>
              <a:t>3. “Housing kits” for seasonal (spring-autumn) use and household buildings built according to the standard design.</a:t>
            </a:r>
            <a:endParaRPr lang="ru-RU" sz="1700" dirty="0" smtClean="0"/>
          </a:p>
          <a:p>
            <a:r>
              <a:rPr lang="en-US" sz="1700" dirty="0" smtClean="0"/>
              <a:t>Main properties</a:t>
            </a:r>
            <a:r>
              <a:rPr lang="ru-RU" sz="1700" dirty="0" smtClean="0"/>
              <a:t>:</a:t>
            </a:r>
            <a:r>
              <a:rPr lang="en-US" sz="1700" dirty="0" smtClean="0"/>
              <a:t>The house made of glued beams does not require internal and external finishing.</a:t>
            </a:r>
          </a:p>
          <a:p>
            <a:r>
              <a:rPr lang="en-US" sz="1700" dirty="0" smtClean="0"/>
              <a:t>No shrinkage:</a:t>
            </a:r>
            <a:r>
              <a:rPr lang="ru-RU" sz="1700" dirty="0" smtClean="0"/>
              <a:t> </a:t>
            </a:r>
            <a:r>
              <a:rPr lang="en-US" sz="1700" dirty="0" smtClean="0"/>
              <a:t>The houses are built of laminated veneer lumber is practically not shrink and is suitable to move in immediately after construction.</a:t>
            </a:r>
          </a:p>
          <a:p>
            <a:r>
              <a:rPr lang="en-US" sz="1700" dirty="0" smtClean="0"/>
              <a:t>Savings on the Foundation:</a:t>
            </a:r>
          </a:p>
          <a:p>
            <a:r>
              <a:rPr lang="en-US" sz="1700" dirty="0" smtClean="0"/>
              <a:t>The house made of glued beams has a small weight so you do not need a strong Foundation.</a:t>
            </a:r>
          </a:p>
          <a:p>
            <a:r>
              <a:rPr lang="en-US" sz="1700" dirty="0" smtClean="0"/>
              <a:t>Construction period:</a:t>
            </a:r>
          </a:p>
          <a:p>
            <a:r>
              <a:rPr lang="en-US" sz="1700" dirty="0" smtClean="0"/>
              <a:t>your home comes from the factory almost ready. We build it as a constructor and build it in 30 days.</a:t>
            </a:r>
          </a:p>
          <a:p>
            <a:r>
              <a:rPr lang="en-US" sz="1700" dirty="0" smtClean="0"/>
              <a:t>Energy saving:</a:t>
            </a:r>
          </a:p>
          <a:p>
            <a:r>
              <a:rPr lang="en-US" sz="1700" dirty="0" smtClean="0"/>
              <a:t>A wall made of glued beams holds heat as well as almost 2 meters of brick wall. You save on heating.</a:t>
            </a:r>
          </a:p>
          <a:p>
            <a:r>
              <a:rPr lang="en-US" sz="1700" dirty="0" smtClean="0"/>
              <a:t>House price:</a:t>
            </a:r>
          </a:p>
          <a:p>
            <a:r>
              <a:rPr lang="en-US" sz="1700" dirty="0" smtClean="0"/>
              <a:t>thanks to unique technologies and fast Assembly, as well as minimal interior and exterior finishing, you can save money on construction. This house is 1.5 times cheaper than brick counterparts.</a:t>
            </a:r>
            <a:endParaRPr lang="ru-RU" sz="1700" dirty="0"/>
          </a:p>
          <a:p>
            <a:r>
              <a:rPr lang="en-US" sz="1700" dirty="0" smtClean="0"/>
              <a:t>Description of the consumption segment Adept-Les gained the greatest experience in implementing projects of houses for permanent residence, from dry and glued laminated profiled timber in the North-West Region of Russia</a:t>
            </a:r>
            <a:r>
              <a:rPr lang="ru-RU" sz="1700" dirty="0" smtClean="0"/>
              <a:t>.</a:t>
            </a:r>
          </a:p>
          <a:p>
            <a:r>
              <a:rPr lang="en-US" sz="1700" dirty="0" smtClean="0"/>
              <a:t>Logistics features</a:t>
            </a:r>
            <a:r>
              <a:rPr lang="ru-RU" sz="1700" dirty="0" smtClean="0"/>
              <a:t>:</a:t>
            </a:r>
            <a:r>
              <a:rPr lang="en-US" sz="1700" dirty="0" smtClean="0"/>
              <a:t> convenient location near Saint Petersburg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9081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Proposal</a:t>
            </a:r>
            <a:r>
              <a:rPr lang="ru-RU" dirty="0"/>
              <a:t/>
            </a:r>
            <a:br>
              <a:rPr lang="ru-RU" dirty="0"/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Certificates</a:t>
            </a:r>
            <a:r>
              <a:rPr lang="ru-RU" sz="2400" dirty="0" smtClean="0"/>
              <a:t>: </a:t>
            </a:r>
            <a:r>
              <a:rPr lang="en-US" sz="2400" dirty="0" smtClean="0"/>
              <a:t> application of certified </a:t>
            </a:r>
            <a:r>
              <a:rPr lang="en-US" sz="2400" dirty="0" err="1" smtClean="0"/>
              <a:t>AkzoNobel</a:t>
            </a:r>
            <a:r>
              <a:rPr lang="en-US" sz="2400" dirty="0" smtClean="0"/>
              <a:t> glue</a:t>
            </a:r>
            <a:endParaRPr lang="ru-RU" sz="2400" dirty="0" smtClean="0"/>
          </a:p>
          <a:p>
            <a:r>
              <a:rPr lang="en-US" sz="2400" dirty="0" smtClean="0"/>
              <a:t>Price</a:t>
            </a:r>
            <a:r>
              <a:rPr lang="ru-RU" sz="2400" dirty="0" smtClean="0"/>
              <a:t>: 400 </a:t>
            </a:r>
            <a:r>
              <a:rPr lang="en-US" sz="2400" dirty="0" smtClean="0"/>
              <a:t>$</a:t>
            </a:r>
            <a:r>
              <a:rPr lang="ru-RU" sz="2400" dirty="0" smtClean="0"/>
              <a:t>/1 м3</a:t>
            </a:r>
          </a:p>
          <a:p>
            <a:r>
              <a:rPr lang="en-US" sz="2400" dirty="0" smtClean="0"/>
              <a:t>Planned Deliveries</a:t>
            </a:r>
            <a:r>
              <a:rPr lang="ru-RU" sz="2400" dirty="0" smtClean="0"/>
              <a:t>: </a:t>
            </a:r>
            <a:r>
              <a:rPr lang="en-US" sz="2400" dirty="0" smtClean="0"/>
              <a:t>500 m3 per month</a:t>
            </a:r>
            <a:endParaRPr lang="ru-RU" sz="2400" dirty="0" smtClean="0"/>
          </a:p>
          <a:p>
            <a:r>
              <a:rPr lang="en-US" sz="2400" dirty="0" smtClean="0"/>
              <a:t>Time frames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1 </a:t>
            </a:r>
            <a:r>
              <a:rPr lang="en-US" sz="2400" dirty="0" smtClean="0"/>
              <a:t>month</a:t>
            </a:r>
            <a:endParaRPr lang="ru-RU" sz="2400" dirty="0" smtClean="0"/>
          </a:p>
          <a:p>
            <a:pPr algn="just"/>
            <a:r>
              <a:rPr lang="en-US" sz="2400" dirty="0" smtClean="0"/>
              <a:t>The Company is supplied with modern equipment of well-known European </a:t>
            </a:r>
            <a:r>
              <a:rPr lang="en-US" sz="2400" dirty="0" err="1" smtClean="0"/>
              <a:t>brands:TRIMWEX</a:t>
            </a:r>
            <a:r>
              <a:rPr lang="en-US" sz="2400" dirty="0" smtClean="0"/>
              <a:t> (Czech Republic), WEINIG (Germany), MAKRON (Finland), KRUSI (Switzerland), LEDINEK (Slovenia) Experienced and highly qualified employees allow us to implement building projects from 5 to 1,000 m</a:t>
            </a:r>
            <a:r>
              <a:rPr lang="ru-RU" sz="2400" dirty="0" smtClean="0"/>
              <a:t>. </a:t>
            </a:r>
          </a:p>
          <a:p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2857500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Contacs</a:t>
            </a:r>
            <a:endParaRPr lang="ru-RU" dirty="0" smtClean="0"/>
          </a:p>
          <a:p>
            <a:r>
              <a:rPr lang="en-US" sz="2800" b="1" dirty="0" smtClean="0"/>
              <a:t>"ADEPT-LES" LLC</a:t>
            </a:r>
            <a:endParaRPr lang="ru-RU" sz="2800" b="1" dirty="0" smtClean="0"/>
          </a:p>
          <a:p>
            <a:r>
              <a:rPr lang="en-US" sz="2800" b="1" dirty="0" smtClean="0"/>
              <a:t>19 </a:t>
            </a:r>
            <a:r>
              <a:rPr lang="en-US" sz="2800" b="1" dirty="0" err="1" smtClean="0"/>
              <a:t>Promyshlennaya</a:t>
            </a:r>
            <a:r>
              <a:rPr lang="en-US" sz="2800" b="1" dirty="0" smtClean="0"/>
              <a:t> Str., office 1, The Novgorod Region, the Novgorod district, Workers settlement of </a:t>
            </a:r>
            <a:r>
              <a:rPr lang="en-US" sz="2800" b="1" dirty="0" err="1" smtClean="0"/>
              <a:t>Pankovka</a:t>
            </a:r>
            <a:r>
              <a:rPr lang="en-US" sz="2800" b="1" dirty="0" smtClean="0"/>
              <a:t>, 173526</a:t>
            </a:r>
            <a:r>
              <a:rPr lang="ru-RU" sz="2800" b="1" dirty="0" smtClean="0"/>
              <a:t>, </a:t>
            </a:r>
            <a:r>
              <a:rPr lang="en-US" sz="2800" b="1" dirty="0" smtClean="0"/>
              <a:t>email</a:t>
            </a:r>
            <a:r>
              <a:rPr lang="ru-RU" sz="2800" b="1" dirty="0" smtClean="0"/>
              <a:t>: </a:t>
            </a:r>
            <a:r>
              <a:rPr lang="en-US" sz="2800" b="1" dirty="0" smtClean="0"/>
              <a:t>vn@adeptles.ru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30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424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The Company «Adept-Les»</vt:lpstr>
      <vt:lpstr>Company information </vt:lpstr>
      <vt:lpstr>Products </vt:lpstr>
      <vt:lpstr>Commercial Proposal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Векилов Тимур Эдуардович</dc:creator>
  <cp:lastModifiedBy>Alexey Panteleev</cp:lastModifiedBy>
  <cp:revision>33</cp:revision>
  <cp:lastPrinted>2019-05-16T11:00:47Z</cp:lastPrinted>
  <dcterms:created xsi:type="dcterms:W3CDTF">2019-05-15T09:46:01Z</dcterms:created>
  <dcterms:modified xsi:type="dcterms:W3CDTF">2021-08-02T10:03:11Z</dcterms:modified>
</cp:coreProperties>
</file>